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76" r:id="rId5"/>
    <p:sldId id="271" r:id="rId6"/>
    <p:sldId id="272" r:id="rId7"/>
    <p:sldId id="273" r:id="rId8"/>
    <p:sldId id="277" r:id="rId9"/>
    <p:sldId id="279" r:id="rId10"/>
    <p:sldId id="274" r:id="rId11"/>
    <p:sldId id="278" r:id="rId12"/>
    <p:sldId id="275" r:id="rId13"/>
    <p:sldId id="265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DM Sans Bold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2A920-E567-B521-4DB3-B607229381A3}" v="111" dt="2023-04-19T19:23:55.885"/>
    <p1510:client id="{4797D48F-741D-F0A4-D07F-B8E0061FBBE2}" v="175" dt="2023-04-19T19:25:27.201"/>
    <p1510:client id="{E6A40621-4C3F-8617-841B-66BEBC72D26D}" v="678" dt="2023-04-19T06:46:45.405"/>
    <p1510:client id="{FB345CE5-F1FC-B446-88DC-BCF39E913EA5}" v="71" dt="2023-04-19T19:19:39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78"/>
    <p:restoredTop sz="94014"/>
  </p:normalViewPr>
  <p:slideViewPr>
    <p:cSldViewPr snapToGrid="0">
      <p:cViewPr varScale="1">
        <p:scale>
          <a:sx n="67" d="100"/>
          <a:sy n="67" d="100"/>
        </p:scale>
        <p:origin x="60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Opening slide about you and introducing your project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the problem?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72380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the problem?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77465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the problem?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52884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the value proposition?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15750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the value proposition?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7075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the problem?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01114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the problem?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83939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the problem?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4786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the problem?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07257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the problem?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64518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is the problem?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0556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5563" y="1708833"/>
            <a:ext cx="8592666" cy="259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50">
                <a:solidFill>
                  <a:srgbClr val="FFFDF6"/>
                </a:solidFill>
                <a:latin typeface="DM Sans Bold"/>
              </a:rPr>
              <a:t>Projectable Robot Intent</a:t>
            </a:r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15563" y="7387798"/>
            <a:ext cx="6452090" cy="1383135"/>
            <a:chOff x="0" y="-47625"/>
            <a:chExt cx="8602787" cy="1166790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8602787" cy="76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DF6"/>
                  </a:solidFill>
                  <a:latin typeface="DM Sans Bold"/>
                </a:rPr>
                <a:t>Amogh Chinnakonda, Nigam Katta, Hemanth Surya</a:t>
              </a:r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89698"/>
              <a:ext cx="8602787" cy="329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>
                  <a:solidFill>
                    <a:srgbClr val="FFFDF6"/>
                  </a:solidFill>
                  <a:latin typeface="DM Sans"/>
                </a:rPr>
                <a:t>CS 7633 – Dr. Chernova</a:t>
              </a:r>
              <a:endParaRPr lang="en-US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081C69CE-680C-9AEA-80CE-76807009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7" y="664326"/>
            <a:ext cx="9796130" cy="117405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2499" y="2121030"/>
            <a:ext cx="9335424" cy="8968818"/>
            <a:chOff x="-1" y="0"/>
            <a:chExt cx="12447231" cy="1195842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447230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FFFDF6"/>
                  </a:solidFill>
                  <a:latin typeface="DM Sans Bold"/>
                </a:rPr>
                <a:t>Results</a:t>
              </a:r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2242686"/>
              <a:ext cx="12447230" cy="9715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Running a Two-Sample t-Test between subjects for time taken to reach the goal and for subjective safety measures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Time-to-Goal (s): </a:t>
              </a:r>
            </a:p>
            <a:p>
              <a:pPr marL="914400" lvl="1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 err="1">
                  <a:solidFill>
                    <a:srgbClr val="FFFFFF"/>
                  </a:solidFill>
                  <a:latin typeface="DM Sans"/>
                </a:rPr>
                <a:t>M</a:t>
              </a:r>
              <a:r>
                <a:rPr lang="en-US" sz="2700" baseline="-25000" dirty="0" err="1">
                  <a:solidFill>
                    <a:srgbClr val="FFFFFF"/>
                  </a:solidFill>
                  <a:latin typeface="DM Sans"/>
                </a:rPr>
                <a:t>control</a:t>
              </a: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 =  15.84, 	</a:t>
              </a:r>
              <a:r>
                <a:rPr lang="en-US" sz="2700" dirty="0" err="1">
                  <a:solidFill>
                    <a:srgbClr val="FFFFFF"/>
                  </a:solidFill>
                  <a:latin typeface="DM Sans"/>
                </a:rPr>
                <a:t>M</a:t>
              </a:r>
              <a:r>
                <a:rPr lang="en-US" sz="2700" baseline="-25000" dirty="0" err="1">
                  <a:solidFill>
                    <a:srgbClr val="FFFFFF"/>
                  </a:solidFill>
                  <a:latin typeface="DM Sans"/>
                </a:rPr>
                <a:t>projector</a:t>
              </a:r>
              <a:r>
                <a:rPr lang="en-US" sz="2700" baseline="-25000" dirty="0">
                  <a:solidFill>
                    <a:srgbClr val="FFFFFF"/>
                  </a:solidFill>
                  <a:latin typeface="DM Sans"/>
                </a:rPr>
                <a:t> </a:t>
              </a: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 = 11.01</a:t>
              </a:r>
            </a:p>
            <a:p>
              <a:pPr marL="914400" lvl="1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 err="1">
                  <a:solidFill>
                    <a:srgbClr val="FFFFFF"/>
                  </a:solidFill>
                  <a:latin typeface="DM Sans"/>
                </a:rPr>
                <a:t>SD</a:t>
              </a:r>
              <a:r>
                <a:rPr lang="en-US" sz="2700" baseline="-25000" dirty="0" err="1">
                  <a:solidFill>
                    <a:srgbClr val="FFFFFF"/>
                  </a:solidFill>
                  <a:latin typeface="DM Sans"/>
                </a:rPr>
                <a:t>control</a:t>
              </a: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 = 26.05, 	</a:t>
              </a:r>
              <a:r>
                <a:rPr lang="en-US" sz="2700" dirty="0" err="1">
                  <a:solidFill>
                    <a:srgbClr val="FFFFFF"/>
                  </a:solidFill>
                  <a:latin typeface="DM Sans"/>
                </a:rPr>
                <a:t>SD</a:t>
              </a:r>
              <a:r>
                <a:rPr lang="en-US" sz="2700" baseline="-25000" dirty="0" err="1">
                  <a:solidFill>
                    <a:srgbClr val="FFFFFF"/>
                  </a:solidFill>
                  <a:latin typeface="DM Sans"/>
                </a:rPr>
                <a:t>projector</a:t>
              </a:r>
              <a:r>
                <a:rPr lang="en-US" sz="2700" baseline="-25000" dirty="0">
                  <a:solidFill>
                    <a:srgbClr val="FFFFFF"/>
                  </a:solidFill>
                  <a:latin typeface="DM Sans"/>
                </a:rPr>
                <a:t> </a:t>
              </a: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 = 4.85</a:t>
              </a:r>
            </a:p>
            <a:p>
              <a:pPr marL="914400" lvl="1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t (14) =  2.46, 	 </a:t>
              </a:r>
              <a:r>
                <a:rPr lang="en-US" sz="2700" dirty="0">
                  <a:solidFill>
                    <a:srgbClr val="FFFF00"/>
                  </a:solidFill>
                  <a:latin typeface="DM Sans"/>
                </a:rPr>
                <a:t>p = 0.027 &lt; 0.05</a:t>
              </a:r>
            </a:p>
            <a:p>
              <a:pPr marL="914400" lvl="1" indent="-457200">
                <a:lnSpc>
                  <a:spcPts val="3779"/>
                </a:lnSpc>
                <a:buFont typeface="Arial"/>
                <a:buChar char="•"/>
              </a:pPr>
              <a:endParaRPr lang="en-US" sz="2700" dirty="0">
                <a:solidFill>
                  <a:srgbClr val="FFFF00"/>
                </a:solidFill>
                <a:latin typeface="DM Sans"/>
              </a:endParaRP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Subjective Safety:</a:t>
              </a:r>
            </a:p>
            <a:p>
              <a:pPr marL="914400" lvl="1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 err="1">
                  <a:solidFill>
                    <a:srgbClr val="FFFFFF"/>
                  </a:solidFill>
                  <a:latin typeface="DM Sans"/>
                </a:rPr>
                <a:t>M</a:t>
              </a:r>
              <a:r>
                <a:rPr lang="en-US" sz="2700" baseline="-25000" dirty="0" err="1">
                  <a:solidFill>
                    <a:srgbClr val="FFFFFF"/>
                  </a:solidFill>
                  <a:latin typeface="DM Sans"/>
                </a:rPr>
                <a:t>control</a:t>
              </a: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 =   5.62,	 </a:t>
              </a:r>
              <a:r>
                <a:rPr lang="en-US" sz="2700" dirty="0" err="1">
                  <a:solidFill>
                    <a:srgbClr val="FFFFFF"/>
                  </a:solidFill>
                  <a:latin typeface="DM Sans"/>
                </a:rPr>
                <a:t>M</a:t>
              </a:r>
              <a:r>
                <a:rPr lang="en-US" sz="2700" baseline="-25000" dirty="0" err="1">
                  <a:solidFill>
                    <a:srgbClr val="FFFFFF"/>
                  </a:solidFill>
                  <a:latin typeface="DM Sans"/>
                </a:rPr>
                <a:t>projector</a:t>
              </a:r>
              <a:r>
                <a:rPr lang="en-US" sz="2700" baseline="-25000" dirty="0">
                  <a:solidFill>
                    <a:srgbClr val="FFFFFF"/>
                  </a:solidFill>
                  <a:latin typeface="DM Sans"/>
                </a:rPr>
                <a:t> </a:t>
              </a: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 = 8.12</a:t>
              </a:r>
            </a:p>
            <a:p>
              <a:pPr marL="914400" lvl="1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 err="1">
                  <a:solidFill>
                    <a:srgbClr val="FFFFFF"/>
                  </a:solidFill>
                  <a:latin typeface="DM Sans"/>
                </a:rPr>
                <a:t>SD</a:t>
              </a:r>
              <a:r>
                <a:rPr lang="en-US" sz="2700" baseline="-25000" dirty="0" err="1">
                  <a:solidFill>
                    <a:srgbClr val="FFFFFF"/>
                  </a:solidFill>
                  <a:latin typeface="DM Sans"/>
                </a:rPr>
                <a:t>control</a:t>
              </a: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 =  2.27 , </a:t>
              </a:r>
              <a:r>
                <a:rPr lang="en-US" sz="2700" dirty="0" err="1">
                  <a:solidFill>
                    <a:srgbClr val="FFFFFF"/>
                  </a:solidFill>
                  <a:latin typeface="DM Sans"/>
                </a:rPr>
                <a:t>SD</a:t>
              </a:r>
              <a:r>
                <a:rPr lang="en-US" sz="2700" baseline="-25000" dirty="0" err="1">
                  <a:solidFill>
                    <a:srgbClr val="FFFFFF"/>
                  </a:solidFill>
                  <a:latin typeface="DM Sans"/>
                </a:rPr>
                <a:t>projector</a:t>
              </a:r>
              <a:r>
                <a:rPr lang="en-US" sz="2700" baseline="-25000" dirty="0">
                  <a:solidFill>
                    <a:srgbClr val="FFFFFF"/>
                  </a:solidFill>
                  <a:latin typeface="DM Sans"/>
                </a:rPr>
                <a:t> </a:t>
              </a: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 = 1.84</a:t>
              </a:r>
            </a:p>
            <a:p>
              <a:pPr marL="914400" lvl="1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t (14) =  -3.21     , </a:t>
              </a:r>
              <a:r>
                <a:rPr lang="en-US" sz="2700" dirty="0">
                  <a:solidFill>
                    <a:srgbClr val="FFFF00"/>
                  </a:solidFill>
                  <a:latin typeface="DM Sans"/>
                </a:rPr>
                <a:t>p = 0.015 &lt; 0.05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endParaRPr lang="en-US" sz="2700" dirty="0">
                <a:solidFill>
                  <a:srgbClr val="FFFF00"/>
                </a:solidFill>
                <a:latin typeface="DM Sans"/>
              </a:endParaRPr>
            </a:p>
            <a:p>
              <a:pPr marL="914400" lvl="1" indent="-457200">
                <a:lnSpc>
                  <a:spcPts val="3779"/>
                </a:lnSpc>
                <a:buFont typeface="Arial"/>
                <a:buChar char="•"/>
              </a:pPr>
              <a:endParaRPr lang="en-US" sz="2700" dirty="0">
                <a:solidFill>
                  <a:srgbClr val="FFFFFF"/>
                </a:solidFill>
                <a:latin typeface="DM Sans"/>
              </a:endParaRPr>
            </a:p>
            <a:p>
              <a:pPr marL="914400" lvl="1" indent="-457200">
                <a:lnSpc>
                  <a:spcPts val="3779"/>
                </a:lnSpc>
                <a:buFont typeface="Arial"/>
                <a:buChar char="•"/>
              </a:pPr>
              <a:endParaRPr lang="en-US" sz="2700" dirty="0">
                <a:solidFill>
                  <a:srgbClr val="FFFFFF"/>
                </a:solidFill>
                <a:latin typeface="DM Sans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85704D0A-DF33-6E16-C191-8DA51ACDC368}"/>
              </a:ext>
            </a:extLst>
          </p:cNvPr>
          <p:cNvSpPr/>
          <p:nvPr/>
        </p:nvSpPr>
        <p:spPr>
          <a:xfrm>
            <a:off x="12746086" y="5747397"/>
            <a:ext cx="3977640" cy="397497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H2 ✔︎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121A07-8DB3-386E-684D-C79B1DAE35F7}"/>
              </a:ext>
            </a:extLst>
          </p:cNvPr>
          <p:cNvSpPr/>
          <p:nvPr/>
        </p:nvSpPr>
        <p:spPr>
          <a:xfrm>
            <a:off x="12746086" y="1168530"/>
            <a:ext cx="3977640" cy="397497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  <a:latin typeface="DM Sans Bold"/>
              </a:rPr>
              <a:t>H1 ✔︎</a:t>
            </a:r>
            <a:endParaRPr lang="en-US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22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3125" y="1105030"/>
            <a:ext cx="14393198" cy="6086317"/>
            <a:chOff x="-105833" y="-1354667"/>
            <a:chExt cx="19190930" cy="8115087"/>
          </a:xfrm>
        </p:grpSpPr>
        <p:sp>
          <p:nvSpPr>
            <p:cNvPr id="3" name="TextBox 3"/>
            <p:cNvSpPr txBox="1"/>
            <p:nvPr/>
          </p:nvSpPr>
          <p:spPr>
            <a:xfrm>
              <a:off x="-105833" y="-1354667"/>
              <a:ext cx="19190930" cy="3488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FFFDF6"/>
                  </a:solidFill>
                  <a:latin typeface="DM Sans Bold"/>
                </a:rPr>
                <a:t>Participant Comments:</a:t>
              </a:r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 algn="ctr">
                <a:lnSpc>
                  <a:spcPts val="10200"/>
                </a:lnSpc>
              </a:pPr>
              <a:endParaRPr lang="en-US" sz="8500">
                <a:solidFill>
                  <a:srgbClr val="FFFDF6"/>
                </a:solidFill>
                <a:latin typeface="DM Sa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2242688"/>
              <a:ext cx="12447230" cy="45177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DM Sans"/>
                </a:rPr>
                <a:t>My Attention was drawn to the screen on the floor.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chemeClr val="bg1"/>
                  </a:solidFill>
                  <a:ea typeface="+mn-lt"/>
                  <a:cs typeface="+mn-lt"/>
                </a:rPr>
                <a:t>Adding a control study could be a good idea.</a:t>
              </a:r>
              <a:endParaRPr lang="en-US" sz="2700">
                <a:solidFill>
                  <a:schemeClr val="bg1"/>
                </a:solidFill>
                <a:latin typeface="DM Sans"/>
              </a:endParaRP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chemeClr val="bg1"/>
                  </a:solidFill>
                  <a:latin typeface="Calibri"/>
                  <a:cs typeface="Calibri"/>
                </a:rPr>
                <a:t>Cool looking robot!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chemeClr val="bg1"/>
                  </a:solidFill>
                  <a:ea typeface="+mn-lt"/>
                  <a:cs typeface="+mn-lt"/>
                </a:rPr>
                <a:t>more instructions??? </a:t>
              </a:r>
              <a:r>
                <a:rPr lang="en-US" sz="2700" err="1">
                  <a:solidFill>
                    <a:schemeClr val="bg1"/>
                  </a:solidFill>
                  <a:ea typeface="+mn-lt"/>
                  <a:cs typeface="+mn-lt"/>
                </a:rPr>
                <a:t>i</a:t>
              </a:r>
              <a:r>
                <a:rPr lang="en-US" sz="2700">
                  <a:solidFill>
                    <a:schemeClr val="bg1"/>
                  </a:solidFill>
                  <a:ea typeface="+mn-lt"/>
                  <a:cs typeface="+mn-lt"/>
                </a:rPr>
                <a:t> was confused</a:t>
              </a:r>
              <a:endParaRPr lang="en-US" sz="2700">
                <a:solidFill>
                  <a:schemeClr val="bg1"/>
                </a:solidFill>
                <a:latin typeface="Calibri"/>
                <a:cs typeface="Calibri"/>
              </a:endParaRP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chemeClr val="bg1"/>
                  </a:solidFill>
                  <a:ea typeface="+mn-lt"/>
                  <a:cs typeface="+mn-lt"/>
                </a:rPr>
                <a:t>Twas fun.</a:t>
              </a:r>
              <a:endParaRPr lang="en-US" sz="2700">
                <a:solidFill>
                  <a:schemeClr val="bg1"/>
                </a:solidFill>
                <a:latin typeface="Calibri"/>
                <a:cs typeface="Calibri"/>
              </a:endParaRP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chemeClr val="bg1"/>
                  </a:solidFill>
                  <a:ea typeface="+mn-lt"/>
                  <a:cs typeface="+mn-lt"/>
                </a:rPr>
                <a:t>Great Job!</a:t>
              </a:r>
              <a:endParaRPr lang="en-US" sz="2700">
                <a:solidFill>
                  <a:schemeClr val="bg1"/>
                </a:solidFill>
                <a:latin typeface="Calibri"/>
                <a:cs typeface="Calibri"/>
              </a:endParaRPr>
            </a:p>
            <a:p>
              <a:pPr>
                <a:lnSpc>
                  <a:spcPts val="3779"/>
                </a:lnSpc>
              </a:pPr>
              <a:endParaRPr lang="en-US" sz="2700">
                <a:solidFill>
                  <a:srgbClr val="FFFFFF"/>
                </a:solidFill>
                <a:latin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70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2500" y="2121030"/>
            <a:ext cx="14126498" cy="5426428"/>
            <a:chOff x="0" y="0"/>
            <a:chExt cx="12447230" cy="723524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447230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FFFDF6"/>
                  </a:solidFill>
                  <a:latin typeface="DM Sans Bold"/>
                </a:rPr>
                <a:t>Future Works</a:t>
              </a:r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717505"/>
              <a:ext cx="12447230" cy="451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GUI can be updated to show additional information relevant to the application such as advertisements, etc.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The study can be conducted by formulating more hypotheses and involving more participants to get accurate results.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Implement multiple interactions of the user with the robot to get more inferences.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Use the projectors that can have more visual capabilities in different light conditions.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Implement a better navigation stack that gives accurate trajectory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58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8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0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4176" y="379710"/>
            <a:ext cx="9276832" cy="9276832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12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7272" y="379710"/>
            <a:ext cx="9276832" cy="9276832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02" name="Oval 14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5584" y="204787"/>
            <a:ext cx="9276833" cy="927683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372100" y="1448370"/>
            <a:ext cx="7806733" cy="4740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1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3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84412" y="1463965"/>
            <a:ext cx="620346" cy="62034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4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84412" y="1463965"/>
            <a:ext cx="620346" cy="62034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422" y="2633254"/>
            <a:ext cx="2398245" cy="796941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2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9730" y="6354160"/>
            <a:ext cx="766482" cy="76648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9730" y="6354160"/>
            <a:ext cx="766482" cy="76648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96100" y="6263785"/>
            <a:ext cx="2792209" cy="2792519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07" name="Freeform: Shape 29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35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36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37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39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40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41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42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26253" y="633140"/>
            <a:ext cx="6477923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2A2A2A"/>
                </a:solidFill>
                <a:latin typeface="DM Sans Bold"/>
              </a:rPr>
              <a:t>Motivation:</a:t>
            </a:r>
          </a:p>
          <a:p>
            <a:pPr algn="ctr">
              <a:lnSpc>
                <a:spcPts val="10200"/>
              </a:lnSpc>
            </a:pPr>
            <a:endParaRPr lang="en-US" sz="8500">
              <a:solidFill>
                <a:srgbClr val="2A2A2A"/>
              </a:solidFill>
              <a:latin typeface="DM Sans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55F1B62-FC10-74D7-1712-59E5A30A412A}"/>
              </a:ext>
            </a:extLst>
          </p:cNvPr>
          <p:cNvSpPr txBox="1"/>
          <p:nvPr/>
        </p:nvSpPr>
        <p:spPr>
          <a:xfrm>
            <a:off x="1892500" y="5321208"/>
            <a:ext cx="9335423" cy="46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DM Sans"/>
              </a:rPr>
              <a:t>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BE784-8364-8C1E-E7B4-E97E857E2456}"/>
              </a:ext>
            </a:extLst>
          </p:cNvPr>
          <p:cNvSpPr txBox="1"/>
          <p:nvPr/>
        </p:nvSpPr>
        <p:spPr>
          <a:xfrm>
            <a:off x="531812" y="2667000"/>
            <a:ext cx="58300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2800">
              <a:latin typeface="DM Sans"/>
              <a:ea typeface="+mn-lt"/>
              <a:cs typeface="+mn-lt"/>
            </a:endParaRPr>
          </a:p>
        </p:txBody>
      </p:sp>
      <p:pic>
        <p:nvPicPr>
          <p:cNvPr id="7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EB2BD3A4-AF03-BD52-D347-B867ACDA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525" y="2422525"/>
            <a:ext cx="5997575" cy="6013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65687-11CF-7847-1A44-09BAA8F5E8D6}"/>
              </a:ext>
            </a:extLst>
          </p:cNvPr>
          <p:cNvSpPr txBox="1"/>
          <p:nvPr/>
        </p:nvSpPr>
        <p:spPr>
          <a:xfrm>
            <a:off x="746124" y="2615237"/>
            <a:ext cx="9410160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>
                <a:latin typeface="DM Sans"/>
                <a:ea typeface="+mn-lt"/>
                <a:cs typeface="+mn-lt"/>
              </a:rPr>
              <a:t>With the rise of robots in social environments, effective communication between humans and robots is more important than ever.</a:t>
            </a:r>
            <a:endParaRPr lang="en-US" sz="2600">
              <a:latin typeface="DM Sans"/>
              <a:ea typeface="Calibri"/>
              <a:cs typeface="Calibri"/>
            </a:endParaRPr>
          </a:p>
          <a:p>
            <a:endParaRPr lang="en-US" sz="2600">
              <a:latin typeface="DM Sans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600">
                <a:latin typeface="DM Sans"/>
                <a:ea typeface="+mn-lt"/>
                <a:cs typeface="+mn-lt"/>
              </a:rPr>
              <a:t>Difficulty in predicting a robot's future actions during social interactions. </a:t>
            </a:r>
          </a:p>
          <a:p>
            <a:pPr marL="457200" indent="-457200">
              <a:buFont typeface="Arial"/>
              <a:buChar char="•"/>
            </a:pPr>
            <a:r>
              <a:rPr lang="en-US" sz="2600">
                <a:latin typeface="DM Sans"/>
                <a:ea typeface="+mn-lt"/>
                <a:cs typeface="+mn-lt"/>
              </a:rPr>
              <a:t>Need for effective communication of robot's intentions and goals to people.</a:t>
            </a:r>
          </a:p>
          <a:p>
            <a:pPr marL="457200" indent="-457200">
              <a:buFont typeface="Arial"/>
              <a:buChar char="•"/>
            </a:pPr>
            <a:r>
              <a:rPr lang="en-US" sz="2600">
                <a:latin typeface="DM Sans"/>
                <a:ea typeface="+mn-lt"/>
                <a:cs typeface="+mn-lt"/>
              </a:rPr>
              <a:t>Sense of uncertainty and fear of collision when walking near robots in crowded scenarios.</a:t>
            </a:r>
          </a:p>
          <a:p>
            <a:pPr marL="457200" indent="-457200">
              <a:buFont typeface="Arial"/>
            </a:pPr>
            <a:endParaRPr lang="en-US" sz="2600">
              <a:latin typeface="DM Sans"/>
              <a:ea typeface="Calibri"/>
              <a:cs typeface="Calibri"/>
            </a:endParaRPr>
          </a:p>
          <a:p>
            <a:endParaRPr lang="en-US" sz="2600">
              <a:latin typeface="DM Sans"/>
              <a:ea typeface="Calibri"/>
              <a:cs typeface="Calibri"/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912BCED-8A20-B6CD-A9DB-DE261CB2180B}"/>
              </a:ext>
            </a:extLst>
          </p:cNvPr>
          <p:cNvSpPr/>
          <p:nvPr/>
        </p:nvSpPr>
        <p:spPr>
          <a:xfrm>
            <a:off x="11394280" y="1599405"/>
            <a:ext cx="2174875" cy="187325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DM Sans"/>
                <a:ea typeface="Calibri"/>
                <a:cs typeface="Calibri"/>
              </a:rPr>
              <a:t>What are you up-to mister?</a:t>
            </a:r>
            <a:endParaRPr lang="en-US" b="1">
              <a:solidFill>
                <a:schemeClr val="tx1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6964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12239842-CB60-D5C9-3D19-1BFC596C324E}"/>
              </a:ext>
            </a:extLst>
          </p:cNvPr>
          <p:cNvSpPr txBox="1"/>
          <p:nvPr/>
        </p:nvSpPr>
        <p:spPr>
          <a:xfrm>
            <a:off x="914400" y="462088"/>
            <a:ext cx="1432327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2A2A2A"/>
                </a:solidFill>
                <a:latin typeface="DM Sans Bold"/>
              </a:rPr>
              <a:t>Related Works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8862E-D2C7-4B60-A7F5-7205BDB464FA}"/>
              </a:ext>
            </a:extLst>
          </p:cNvPr>
          <p:cNvSpPr txBox="1"/>
          <p:nvPr/>
        </p:nvSpPr>
        <p:spPr>
          <a:xfrm>
            <a:off x="1014412" y="2062162"/>
            <a:ext cx="1390733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[1]</a:t>
            </a:r>
            <a:r>
              <a:rPr lang="en-US" sz="2400">
                <a:ea typeface="Calibri"/>
                <a:cs typeface="Calibri"/>
              </a:rPr>
              <a:t> </a:t>
            </a:r>
            <a:r>
              <a:rPr lang="en-US" sz="2400" b="1">
                <a:ea typeface="+mn-lt"/>
                <a:cs typeface="+mn-lt"/>
              </a:rPr>
              <a:t>Agarwal, R., et al. “Touchless Human-Mobile Robot Interaction Using a Projectable Interactive Surface.”  </a:t>
            </a:r>
          </a:p>
          <a:p>
            <a:r>
              <a:rPr lang="en-US" sz="2400" b="1">
                <a:ea typeface="+mn-lt"/>
                <a:cs typeface="+mn-lt"/>
              </a:rPr>
              <a:t>2016 IEEE/SICE International Symposium on System Integration (SII), 2016, </a:t>
            </a:r>
            <a:endParaRPr lang="en-US" sz="2400" b="1">
              <a:ea typeface="Calibri"/>
              <a:cs typeface="Calibri"/>
            </a:endParaRPr>
          </a:p>
          <a:p>
            <a:endParaRPr lang="en-US" sz="2400" b="1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The paper describes a mobile robot integrated with a Projectable Interactive Surface that can interact with humans of any physical attribute without recalibration. The system uses a projector and a Microsoft Kinect for gesture tracking and responding with an audio-visual signal without physical contact.</a:t>
            </a:r>
            <a:endParaRPr lang="en-US"/>
          </a:p>
          <a:p>
            <a:endParaRPr lang="en-US" sz="2400">
              <a:ea typeface="Calibri"/>
              <a:cs typeface="Calibri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1B5FD0C-1C94-7F3B-EFEC-81388D4D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214" y="2062162"/>
            <a:ext cx="1745687" cy="26609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4C7DB6-F008-ED22-2D70-0D2473CDABD5}"/>
              </a:ext>
            </a:extLst>
          </p:cNvPr>
          <p:cNvSpPr txBox="1"/>
          <p:nvPr/>
        </p:nvSpPr>
        <p:spPr>
          <a:xfrm>
            <a:off x="1070440" y="5244632"/>
            <a:ext cx="1351513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[2] </a:t>
            </a:r>
            <a:r>
              <a:rPr lang="en-US" sz="2400" b="1">
                <a:ea typeface="+mn-lt"/>
                <a:cs typeface="+mn-lt"/>
              </a:rPr>
              <a:t>Tamai, Aki, et al. “A Method for Guiding a Person Combining Robot Movement and Projection.” </a:t>
            </a:r>
            <a:r>
              <a:rPr lang="en-US" sz="2400" b="1" i="1">
                <a:ea typeface="+mn-lt"/>
                <a:cs typeface="+mn-lt"/>
              </a:rPr>
              <a:t>2019 </a:t>
            </a:r>
            <a:br>
              <a:rPr lang="en-US" sz="2400" b="1" i="1">
                <a:ea typeface="+mn-lt"/>
                <a:cs typeface="+mn-lt"/>
              </a:rPr>
            </a:br>
            <a:r>
              <a:rPr lang="en-US" sz="2400" b="1" i="1">
                <a:ea typeface="+mn-lt"/>
                <a:cs typeface="+mn-lt"/>
              </a:rPr>
              <a:t>IEEE/RSJ International Conference on Intelligent Robots and Systems (IROS)</a:t>
            </a:r>
            <a:r>
              <a:rPr lang="en-US" sz="2400" b="1">
                <a:ea typeface="+mn-lt"/>
                <a:cs typeface="+mn-lt"/>
              </a:rPr>
              <a:t>, 2019, </a:t>
            </a:r>
            <a:endParaRPr lang="en-US" b="1">
              <a:ea typeface="Calibri"/>
              <a:cs typeface="Calibri"/>
            </a:endParaRPr>
          </a:p>
          <a:p>
            <a:endParaRPr lang="en-US" sz="2400" b="1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The paper proposes a new method for guiding people along a route when a mobile robot explains an exhibition. The method uses a mobile robot with a projection function to control human positions without explicit instructions by combining movement and projection of a robot. The paper introduces three basic guiding behaviors combining projection and movement that can guide a person effectively while controlling the position of the person.</a:t>
            </a:r>
            <a:endParaRPr lang="en-US">
              <a:ea typeface="+mn-lt"/>
              <a:cs typeface="+mn-lt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  <p:pic>
        <p:nvPicPr>
          <p:cNvPr id="14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B579BD-4042-3078-8B08-2BF5547DE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016" y="5244632"/>
            <a:ext cx="2900081" cy="28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1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2500" y="2121030"/>
            <a:ext cx="9335423" cy="5613852"/>
            <a:chOff x="0" y="0"/>
            <a:chExt cx="12447230" cy="748513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447230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FFFDF6"/>
                  </a:solidFill>
                  <a:latin typeface="DM Sans Bold"/>
                </a:rPr>
                <a:t>Hardware</a:t>
              </a:r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66905"/>
              <a:ext cx="12447230" cy="321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DM Sans"/>
                </a:rPr>
                <a:t>Designed and prototyped custom, 3D printed projector mount with Fusion 360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DM Sans"/>
                </a:rPr>
                <a:t>Securely fastens projector to Hello Robot during operation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DM Sans"/>
                </a:rPr>
                <a:t>Allows for optimal projection for human viewing 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85704D0A-DF33-6E16-C191-8DA51ACDC368}"/>
              </a:ext>
            </a:extLst>
          </p:cNvPr>
          <p:cNvSpPr/>
          <p:nvPr/>
        </p:nvSpPr>
        <p:spPr>
          <a:xfrm>
            <a:off x="12746087" y="957777"/>
            <a:ext cx="3977640" cy="397497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dark&#10;&#10;Description automatically generated">
            <a:extLst>
              <a:ext uri="{FF2B5EF4-FFF2-40B4-BE49-F238E27FC236}">
                <a16:creationId xmlns:a16="http://schemas.microsoft.com/office/drawing/2014/main" id="{D37EDFD8-0A9D-CAB5-13D8-F5C79343F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2" t="17483" r="28513" b="6684"/>
          <a:stretch/>
        </p:blipFill>
        <p:spPr>
          <a:xfrm>
            <a:off x="13231498" y="1386753"/>
            <a:ext cx="3006818" cy="311701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7121A07-8DB3-386E-684D-C79B1DAE35F7}"/>
              </a:ext>
            </a:extLst>
          </p:cNvPr>
          <p:cNvSpPr/>
          <p:nvPr/>
        </p:nvSpPr>
        <p:spPr>
          <a:xfrm>
            <a:off x="12746086" y="5143500"/>
            <a:ext cx="3977640" cy="397497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E162D2-F91E-6C00-720C-4E276170EDE1}"/>
              </a:ext>
            </a:extLst>
          </p:cNvPr>
          <p:cNvSpPr/>
          <p:nvPr/>
        </p:nvSpPr>
        <p:spPr>
          <a:xfrm>
            <a:off x="12746086" y="7130985"/>
            <a:ext cx="3977640" cy="3156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on a desk&#10;&#10;Description automatically generated with low confidence">
            <a:extLst>
              <a:ext uri="{FF2B5EF4-FFF2-40B4-BE49-F238E27FC236}">
                <a16:creationId xmlns:a16="http://schemas.microsoft.com/office/drawing/2014/main" id="{186E8DD6-661E-E47B-B6A9-298537AAD4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0" r="55436" b="22348"/>
          <a:stretch/>
        </p:blipFill>
        <p:spPr>
          <a:xfrm rot="5400000">
            <a:off x="12493715" y="7093311"/>
            <a:ext cx="4482380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2500" y="2121030"/>
            <a:ext cx="9335423" cy="5613852"/>
            <a:chOff x="0" y="0"/>
            <a:chExt cx="12447230" cy="748513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447230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 dirty="0">
                  <a:solidFill>
                    <a:srgbClr val="FFFDF6"/>
                  </a:solidFill>
                  <a:latin typeface="DM Sans Bold"/>
                </a:rPr>
                <a:t>Software</a:t>
              </a:r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66905"/>
              <a:ext cx="12447230" cy="3218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Developed dynamic graphic of robot path trajectory and goal position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Safety warnings for nearby detected obstacles and people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Utilized ROS </a:t>
              </a:r>
              <a:r>
                <a:rPr lang="en-US" sz="2700" dirty="0" err="1">
                  <a:solidFill>
                    <a:srgbClr val="FFFFFF"/>
                  </a:solidFill>
                  <a:latin typeface="DM Sans"/>
                </a:rPr>
                <a:t>NavStack</a:t>
              </a: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 and Python GUI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85704D0A-DF33-6E16-C191-8DA51ACDC368}"/>
              </a:ext>
            </a:extLst>
          </p:cNvPr>
          <p:cNvSpPr/>
          <p:nvPr/>
        </p:nvSpPr>
        <p:spPr>
          <a:xfrm>
            <a:off x="13782406" y="1346238"/>
            <a:ext cx="3977640" cy="397497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121A07-8DB3-386E-684D-C79B1DAE35F7}"/>
              </a:ext>
            </a:extLst>
          </p:cNvPr>
          <p:cNvSpPr/>
          <p:nvPr/>
        </p:nvSpPr>
        <p:spPr>
          <a:xfrm>
            <a:off x="11793586" y="5143500"/>
            <a:ext cx="3977640" cy="397497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5" descr="Diagram&#10;&#10;Description automatically generated">
            <a:extLst>
              <a:ext uri="{FF2B5EF4-FFF2-40B4-BE49-F238E27FC236}">
                <a16:creationId xmlns:a16="http://schemas.microsoft.com/office/drawing/2014/main" id="{9E79FFB3-4EA8-7D06-2A50-96F1DBADF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2" b="4698"/>
          <a:stretch/>
        </p:blipFill>
        <p:spPr>
          <a:xfrm>
            <a:off x="14329961" y="2163132"/>
            <a:ext cx="2882529" cy="2341181"/>
          </a:xfrm>
          <a:prstGeom prst="rect">
            <a:avLst/>
          </a:prstGeom>
        </p:spPr>
      </p:pic>
      <p:pic>
        <p:nvPicPr>
          <p:cNvPr id="14" name="Picture 13" descr="A computer on a desk&#10;&#10;Description automatically generated with low confidence">
            <a:extLst>
              <a:ext uri="{FF2B5EF4-FFF2-40B4-BE49-F238E27FC236}">
                <a16:creationId xmlns:a16="http://schemas.microsoft.com/office/drawing/2014/main" id="{3D79845D-7DA7-93C3-47B3-A11D427F6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7" t="29166" r="16477" b="18106"/>
          <a:stretch/>
        </p:blipFill>
        <p:spPr>
          <a:xfrm rot="5400000">
            <a:off x="12574350" y="5655887"/>
            <a:ext cx="2416110" cy="295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0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A6740840-C766-1EC9-71B8-DA8DE29B8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3" y="4265439"/>
            <a:ext cx="8189627" cy="5512466"/>
          </a:xfrm>
          <a:prstGeom prst="rect">
            <a:avLst/>
          </a:prstGeo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71B60CAF-4D74-2EA3-9772-325715D414C2}"/>
              </a:ext>
            </a:extLst>
          </p:cNvPr>
          <p:cNvGrpSpPr/>
          <p:nvPr/>
        </p:nvGrpSpPr>
        <p:grpSpPr>
          <a:xfrm>
            <a:off x="9144000" y="1949580"/>
            <a:ext cx="9291596" cy="7075791"/>
            <a:chOff x="0" y="0"/>
            <a:chExt cx="12447230" cy="9434391"/>
          </a:xfrm>
        </p:grpSpPr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A4E29A3B-6410-AD58-D3D0-E45E9ED41A73}"/>
                </a:ext>
              </a:extLst>
            </p:cNvPr>
            <p:cNvSpPr txBox="1"/>
            <p:nvPr/>
          </p:nvSpPr>
          <p:spPr>
            <a:xfrm>
              <a:off x="0" y="0"/>
              <a:ext cx="12447230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 dirty="0">
                  <a:solidFill>
                    <a:srgbClr val="FFFDF6"/>
                  </a:solidFill>
                  <a:latin typeface="DM Sans Bold"/>
                </a:rPr>
                <a:t>User Study</a:t>
              </a:r>
              <a:endParaRPr lang="en-US" dirty="0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4DF80B58-360B-EB6E-8FBE-617FFED752AE}"/>
                </a:ext>
              </a:extLst>
            </p:cNvPr>
            <p:cNvSpPr txBox="1"/>
            <p:nvPr/>
          </p:nvSpPr>
          <p:spPr>
            <a:xfrm>
              <a:off x="1" y="4266905"/>
              <a:ext cx="12007794" cy="51674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Control:</a:t>
              </a:r>
            </a:p>
            <a:p>
              <a:pPr>
                <a:lnSpc>
                  <a:spcPts val="3779"/>
                </a:lnSpc>
              </a:pPr>
              <a:endParaRPr lang="en-US" sz="2700" dirty="0">
                <a:solidFill>
                  <a:srgbClr val="FFFFFF"/>
                </a:solidFill>
                <a:latin typeface="DM Sans"/>
              </a:endParaRP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Participant is told to take a left and reach the goal position marker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Robot randomly either goes toward the goal position marker or participant’s starting position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Time taken to reach goal and subjective measures on participant behavior are recorded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40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740840-C766-1EC9-71B8-DA8DE29B8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423" y="4265439"/>
            <a:ext cx="8189626" cy="5512466"/>
          </a:xfrm>
          <a:prstGeom prst="rect">
            <a:avLst/>
          </a:prstGeo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71B60CAF-4D74-2EA3-9772-325715D414C2}"/>
              </a:ext>
            </a:extLst>
          </p:cNvPr>
          <p:cNvGrpSpPr/>
          <p:nvPr/>
        </p:nvGrpSpPr>
        <p:grpSpPr>
          <a:xfrm>
            <a:off x="9144000" y="1949580"/>
            <a:ext cx="9291596" cy="7563104"/>
            <a:chOff x="0" y="0"/>
            <a:chExt cx="12447230" cy="10084142"/>
          </a:xfrm>
        </p:grpSpPr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A4E29A3B-6410-AD58-D3D0-E45E9ED41A73}"/>
                </a:ext>
              </a:extLst>
            </p:cNvPr>
            <p:cNvSpPr txBox="1"/>
            <p:nvPr/>
          </p:nvSpPr>
          <p:spPr>
            <a:xfrm>
              <a:off x="0" y="0"/>
              <a:ext cx="12447230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 dirty="0">
                  <a:solidFill>
                    <a:srgbClr val="FFFDF6"/>
                  </a:solidFill>
                  <a:latin typeface="DM Sans Bold"/>
                </a:rPr>
                <a:t>User Study</a:t>
              </a:r>
              <a:endParaRPr lang="en-US" dirty="0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4DF80B58-360B-EB6E-8FBE-617FFED752AE}"/>
                </a:ext>
              </a:extLst>
            </p:cNvPr>
            <p:cNvSpPr txBox="1"/>
            <p:nvPr/>
          </p:nvSpPr>
          <p:spPr>
            <a:xfrm>
              <a:off x="1" y="4266905"/>
              <a:ext cx="12007794" cy="58172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Projectable Intent:</a:t>
              </a:r>
            </a:p>
            <a:p>
              <a:pPr>
                <a:lnSpc>
                  <a:spcPts val="3779"/>
                </a:lnSpc>
              </a:pPr>
              <a:endParaRPr lang="en-US" sz="2700" dirty="0">
                <a:solidFill>
                  <a:srgbClr val="FFFFFF"/>
                </a:solidFill>
                <a:latin typeface="DM Sans"/>
              </a:endParaRP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Participant is told to take a left and reach the goal position marker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Robot randomly either goes toward the goal position marker or participant’s starting position </a:t>
              </a:r>
              <a:r>
                <a:rPr lang="en-US" sz="2700" dirty="0">
                  <a:solidFill>
                    <a:srgbClr val="FF0000"/>
                  </a:solidFill>
                  <a:latin typeface="DM Sans"/>
                </a:rPr>
                <a:t>and shows path trajectory on ground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Time taken to reach goal and subjective measures on participant behavior are recorded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66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3-04-19 at 19.59.24">
            <a:hlinkClick r:id="" action="ppaction://media"/>
            <a:extLst>
              <a:ext uri="{FF2B5EF4-FFF2-40B4-BE49-F238E27FC236}">
                <a16:creationId xmlns:a16="http://schemas.microsoft.com/office/drawing/2014/main" id="{03F140AF-3759-A9E4-582B-3EB1A0E1D3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48025" y="201496"/>
            <a:ext cx="5409236" cy="9834975"/>
          </a:xfrm>
          <a:prstGeom prst="rect">
            <a:avLst/>
          </a:prstGeom>
        </p:spPr>
      </p:pic>
      <p:pic>
        <p:nvPicPr>
          <p:cNvPr id="7" name="3">
            <a:hlinkClick r:id="" action="ppaction://media"/>
            <a:extLst>
              <a:ext uri="{FF2B5EF4-FFF2-40B4-BE49-F238E27FC236}">
                <a16:creationId xmlns:a16="http://schemas.microsoft.com/office/drawing/2014/main" id="{DCAB8C8F-220E-5CB1-53E8-C359EBEE238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37706" y="201496"/>
            <a:ext cx="5409235" cy="98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5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3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2500" y="2121030"/>
            <a:ext cx="14764673" cy="5613852"/>
            <a:chOff x="0" y="0"/>
            <a:chExt cx="19686230" cy="748513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447230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FFFDF6"/>
                  </a:solidFill>
                  <a:latin typeface="DM Sans Bold"/>
                </a:rPr>
                <a:t>Hypotheses</a:t>
              </a:r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66905"/>
              <a:ext cx="19686230" cy="32182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H1 - Participants who interact with the robot with projectable intent are more likely to reach the destination in less time compared to those interacting with the robot without projectable intent.</a:t>
              </a:r>
            </a:p>
            <a:p>
              <a:pPr marL="457200" indent="-457200">
                <a:lnSpc>
                  <a:spcPts val="3779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FFFFFF"/>
                  </a:solidFill>
                  <a:latin typeface="DM Sans"/>
                </a:rPr>
                <a:t>H2 - Participants who interact with the robot with projectable intent feel significantly safer than those who interacted without with projectable intent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636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777</Words>
  <Application>Microsoft Office PowerPoint</Application>
  <PresentationFormat>Custom</PresentationFormat>
  <Paragraphs>106</Paragraphs>
  <Slides>13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Arial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Brought to you by Amogh Chinnakonda</dc:title>
  <cp:lastModifiedBy>Hemanth Surya</cp:lastModifiedBy>
  <cp:revision>63</cp:revision>
  <dcterms:created xsi:type="dcterms:W3CDTF">2006-08-16T00:00:00Z</dcterms:created>
  <dcterms:modified xsi:type="dcterms:W3CDTF">2023-04-20T00:45:58Z</dcterms:modified>
  <dc:identifier>DAE4fub1lYE</dc:identifier>
</cp:coreProperties>
</file>